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69032" autoAdjust="0"/>
  </p:normalViewPr>
  <p:slideViewPr>
    <p:cSldViewPr snapToGrid="0" snapToObjects="1">
      <p:cViewPr varScale="1">
        <p:scale>
          <a:sx n="90" d="100"/>
          <a:sy n="90" d="100"/>
        </p:scale>
        <p:origin x="22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37364-B599-F845-93E4-BA09763222F0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038E0-5C53-FF49-94E2-0FC7CFBE7B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09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Herzlich willkommen, </a:t>
            </a:r>
            <a:r>
              <a:rPr lang="de-DE" dirty="0" err="1"/>
              <a:t>Begrüssung</a:t>
            </a:r>
            <a:r>
              <a:rPr lang="de-DE" dirty="0"/>
              <a:t>,</a:t>
            </a:r>
            <a:r>
              <a:rPr lang="de-DE" baseline="0" dirty="0"/>
              <a:t> Vorstellung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8E0-5C53-FF49-94E2-0FC7CFBE7B8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657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Beauftragter innerhalb</a:t>
            </a:r>
            <a:r>
              <a:rPr lang="de-DE" baseline="0" dirty="0"/>
              <a:t> der Gemeindeverwaltung</a:t>
            </a:r>
          </a:p>
          <a:p>
            <a:r>
              <a:rPr lang="de-DE" baseline="0" dirty="0"/>
              <a:t>Leitung der offenen Kinder- und Jugendarbeit und evtl. weiterer Bereiche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8E0-5C53-FF49-94E2-0FC7CFBE7B8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120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Gemeinden</a:t>
            </a:r>
            <a:r>
              <a:rPr lang="de-DE" baseline="0" dirty="0"/>
              <a:t> beauftragen eine Organisation (z.B. Trägerverein)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8E0-5C53-FF49-94E2-0FC7CFBE7B8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280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Gemeinde beauftragt lokale Kinder- und Jugendarbeit mit Koordination und Planung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8E0-5C53-FF49-94E2-0FC7CFBE7B8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65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Fragen und weitere Informationen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8E0-5C53-FF49-94E2-0FC7CFBE7B8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96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Entwicklung von Kindern und Jugendlichen ist wichtige Aufgabe für</a:t>
            </a:r>
            <a:r>
              <a:rPr lang="de-DE" baseline="0" dirty="0"/>
              <a:t> die Gesellschaft</a:t>
            </a:r>
            <a:endParaRPr lang="de-DE" dirty="0"/>
          </a:p>
          <a:p>
            <a:r>
              <a:rPr lang="de-DE" dirty="0"/>
              <a:t>Bereiche</a:t>
            </a:r>
            <a:r>
              <a:rPr lang="de-DE" baseline="0" dirty="0"/>
              <a:t> Förderung, Partizipation und Schutz</a:t>
            </a:r>
          </a:p>
          <a:p>
            <a:r>
              <a:rPr lang="de-DE" baseline="0" dirty="0"/>
              <a:t>UN-Kinderrechtskonvention und Bundesverfassung als Grundlage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8E0-5C53-FF49-94E2-0FC7CFBE7B8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64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Gemeinde ist zentrale Lebenswelt von Kindern und Jugendlichen, deshalb ist es wichtig, auf dieser Ebene eine Förderstelle einzurichten</a:t>
            </a:r>
            <a:endParaRPr lang="de-DE" dirty="0"/>
          </a:p>
          <a:p>
            <a:r>
              <a:rPr lang="de-DE" dirty="0"/>
              <a:t>Verschiedene</a:t>
            </a:r>
            <a:r>
              <a:rPr lang="de-DE" baseline="0" dirty="0"/>
              <a:t> Akteure in der Gemeinde</a:t>
            </a:r>
          </a:p>
          <a:p>
            <a:r>
              <a:rPr lang="de-DE" baseline="0" dirty="0"/>
              <a:t>Öffentliche Aufgaben der Gemeinde in verschiedene Bereiche gegliedert</a:t>
            </a:r>
          </a:p>
          <a:p>
            <a:r>
              <a:rPr lang="de-DE" baseline="0" dirty="0"/>
              <a:t>Bedürfnisse und Interessen in diesen Bereichen berücksichtigen ist Querschnittaufgabe</a:t>
            </a:r>
          </a:p>
          <a:p>
            <a:r>
              <a:rPr lang="de-DE" baseline="0" dirty="0"/>
              <a:t>Empfehlung DOJ: Förderstelle einrichten!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8E0-5C53-FF49-94E2-0FC7CFBE7B8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84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Autonomie</a:t>
            </a:r>
            <a:r>
              <a:rPr lang="de-DE" baseline="0" dirty="0"/>
              <a:t> Entwicklung: Selbstständigkeit, Eigenverantwortlichkeit</a:t>
            </a:r>
          </a:p>
          <a:p>
            <a:r>
              <a:rPr lang="de-DE" baseline="0" dirty="0"/>
              <a:t>Kognitive Entwicklung: Intelligenz, Denken, Wahrnehmung, Problemlösung, Gedächtnis, Sprache</a:t>
            </a:r>
          </a:p>
          <a:p>
            <a:r>
              <a:rPr lang="de-DE" baseline="0" dirty="0"/>
              <a:t>Körperliche Entwicklung: Erwachsen werden, Sexualität</a:t>
            </a:r>
          </a:p>
          <a:p>
            <a:r>
              <a:rPr lang="de-DE" baseline="0" dirty="0"/>
              <a:t>Gesellschaftliche Integration: Gesellschaftliche Regeln erlernen</a:t>
            </a:r>
          </a:p>
          <a:p>
            <a:r>
              <a:rPr lang="de-DE" baseline="0" dirty="0"/>
              <a:t>Persönlichkeitsentwicklung: Individuelle Wertevorstellungen</a:t>
            </a:r>
          </a:p>
          <a:p>
            <a:r>
              <a:rPr lang="de-DE" baseline="0" dirty="0"/>
              <a:t>Gleichaltrige und Subkultur: Beziehungen zu Personen, die gleiche Erfahrungen machen</a:t>
            </a:r>
          </a:p>
          <a:p>
            <a:r>
              <a:rPr lang="de-DE" baseline="0" dirty="0"/>
              <a:t>Schulbildung: Allgemeines Wissen erwerben</a:t>
            </a:r>
          </a:p>
          <a:p>
            <a:r>
              <a:rPr lang="de-DE" baseline="0" dirty="0"/>
              <a:t>Berufswahl: Ausbildungsstelle finden und spezifische Fähigkeiten erlernen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8E0-5C53-FF49-94E2-0FC7CFBE7B8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02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kommunale Umfeld, die Lebenswelt der Kinder und Jugendlichen</a:t>
            </a:r>
          </a:p>
          <a:p>
            <a:r>
              <a:rPr lang="de-DE" dirty="0"/>
              <a:t>Akteure</a:t>
            </a:r>
            <a:r>
              <a:rPr lang="de-DE" baseline="0" dirty="0"/>
              <a:t> sind beispielhaft und nicht </a:t>
            </a:r>
            <a:r>
              <a:rPr lang="de-DE" baseline="0" dirty="0" err="1"/>
              <a:t>abschliessend</a:t>
            </a:r>
            <a:r>
              <a:rPr lang="de-DE" baseline="0" dirty="0"/>
              <a:t> zu verstehen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8E0-5C53-FF49-94E2-0FC7CFBE7B8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39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Zuständigkeit für Planung</a:t>
            </a:r>
            <a:r>
              <a:rPr lang="de-DE" baseline="0" dirty="0"/>
              <a:t> und Koordination </a:t>
            </a:r>
            <a:r>
              <a:rPr lang="de-DE" dirty="0"/>
              <a:t>auf kommunaler Ebene</a:t>
            </a:r>
          </a:p>
          <a:p>
            <a:r>
              <a:rPr lang="de-DE" dirty="0"/>
              <a:t>Ziel:</a:t>
            </a:r>
            <a:r>
              <a:rPr lang="de-DE" baseline="0" dirty="0"/>
              <a:t> unterschiedliche Zuständigkeiten, Verantwortungen und Aktivitäten vernetzen und unterstützen</a:t>
            </a:r>
          </a:p>
          <a:p>
            <a:r>
              <a:rPr lang="de-DE" baseline="0" dirty="0"/>
              <a:t>Wichtig! Bedarfsgerechte Ausgestaltung der Förderstelle, je nach </a:t>
            </a:r>
            <a:r>
              <a:rPr lang="de-DE" baseline="0" dirty="0" err="1"/>
              <a:t>Grösse</a:t>
            </a:r>
            <a:r>
              <a:rPr lang="de-DE" baseline="0" dirty="0"/>
              <a:t> und Möglichkeiten der Gemeinde (Beispiele folgen später)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8E0-5C53-FF49-94E2-0FC7CFBE7B8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938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Drehscheibe:</a:t>
            </a:r>
          </a:p>
          <a:p>
            <a:r>
              <a:rPr lang="de-DE" dirty="0"/>
              <a:t>Vernetzen</a:t>
            </a:r>
            <a:r>
              <a:rPr lang="de-DE" baseline="0" dirty="0"/>
              <a:t> von </a:t>
            </a:r>
            <a:r>
              <a:rPr lang="de-DE" baseline="0" dirty="0" err="1"/>
              <a:t>AkteurInnen</a:t>
            </a:r>
            <a:r>
              <a:rPr lang="de-DE" baseline="0" dirty="0"/>
              <a:t>, Gemeinde und den Jugendlichen/</a:t>
            </a:r>
            <a:r>
              <a:rPr lang="de-DE" baseline="0" dirty="0" err="1"/>
              <a:t>KIndern</a:t>
            </a:r>
            <a:endParaRPr lang="de-DE" baseline="0" dirty="0"/>
          </a:p>
          <a:p>
            <a:r>
              <a:rPr lang="de-DE" baseline="0" dirty="0"/>
              <a:t>Informationsstelle, Anlaufstelle</a:t>
            </a:r>
          </a:p>
          <a:p>
            <a:r>
              <a:rPr lang="de-DE" baseline="0" dirty="0"/>
              <a:t>Austausch und Information der Akteure/innen</a:t>
            </a:r>
          </a:p>
          <a:p>
            <a:r>
              <a:rPr lang="de-DE" baseline="0" dirty="0"/>
              <a:t>Vernetzung regional und national</a:t>
            </a:r>
          </a:p>
          <a:p>
            <a:endParaRPr lang="de-DE" baseline="0" dirty="0"/>
          </a:p>
          <a:p>
            <a:r>
              <a:rPr lang="de-DE" b="1" baseline="0" dirty="0"/>
              <a:t>Partizipation:</a:t>
            </a:r>
          </a:p>
          <a:p>
            <a:r>
              <a:rPr lang="de-DE" baseline="0" dirty="0"/>
              <a:t>Einfordern der direkten Beteiligung in der Politik/Gemeinde</a:t>
            </a:r>
          </a:p>
          <a:p>
            <a:r>
              <a:rPr lang="de-DE" baseline="0" dirty="0"/>
              <a:t>Einbringen der Perspektive der Jugendlichen/Kinder</a:t>
            </a:r>
          </a:p>
          <a:p>
            <a:r>
              <a:rPr lang="de-DE" baseline="0" dirty="0"/>
              <a:t>Unterstützung der Behörden in diesen Fragen</a:t>
            </a:r>
          </a:p>
          <a:p>
            <a:r>
              <a:rPr lang="de-DE" baseline="0" dirty="0"/>
              <a:t>Vermittlung und Konsensbildung</a:t>
            </a:r>
          </a:p>
          <a:p>
            <a:endParaRPr lang="de-DE" baseline="0" dirty="0"/>
          </a:p>
          <a:p>
            <a:r>
              <a:rPr lang="de-DE" b="1" baseline="0" dirty="0"/>
              <a:t>Rahmenbedingungen:</a:t>
            </a:r>
          </a:p>
          <a:p>
            <a:r>
              <a:rPr lang="de-DE" baseline="0" dirty="0"/>
              <a:t>Beschaffen, sichern, zulassen und belgeiten von Räumen und Plätzen</a:t>
            </a:r>
          </a:p>
          <a:p>
            <a:r>
              <a:rPr lang="de-DE" baseline="0" dirty="0"/>
              <a:t>Unterstützen und beraten verschiedenster </a:t>
            </a:r>
            <a:r>
              <a:rPr lang="de-DE" baseline="0" dirty="0" err="1"/>
              <a:t>AkteurInnen</a:t>
            </a:r>
            <a:endParaRPr lang="de-DE" baseline="0" dirty="0"/>
          </a:p>
          <a:p>
            <a:r>
              <a:rPr lang="de-DE" baseline="0" dirty="0"/>
              <a:t>Bereitstellen von finanziellen Mitteln</a:t>
            </a:r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8E0-5C53-FF49-94E2-0FC7CFBE7B8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173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Zuständigkeiten, Verantwortung und Entscheidungsmacht sind geklärt.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Rahmenbedingungen von ausserschulischen Angeboten werden verbessert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systematische Vernetzung ermöglicht Synergieeffekte,</a:t>
            </a:r>
            <a:r>
              <a:rPr lang="de-C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 Effizienz und weniger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Doppelspurigkeiten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Bedürfnisgerechte und Lebenswelt orientierte Angebote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bestehende Offene Kinder- und Jugendarbeit wird aufgewertet.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Fachperson in der Gemeinde</a:t>
            </a:r>
            <a:r>
              <a:rPr lang="de-C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fungieren als zentrale Anlaufstelle </a:t>
            </a:r>
          </a:p>
          <a:p>
            <a:pPr lvl="0"/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Qualität der bestehenden Kinder- und Jugendförderung steigert sich und wird gesichert.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freiwillige Arbeit der verbandlichen Jugendarbeit und der Vereine erhält Unterstützung.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8E0-5C53-FF49-94E2-0FC7CFBE7B8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71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Beauftragter für </a:t>
            </a:r>
            <a:r>
              <a:rPr lang="de-DE" dirty="0" err="1"/>
              <a:t>kKJF</a:t>
            </a:r>
            <a:r>
              <a:rPr lang="de-DE" dirty="0"/>
              <a:t> innerhalb</a:t>
            </a:r>
            <a:r>
              <a:rPr lang="de-DE" baseline="0" dirty="0"/>
              <a:t> Stadtverwaltung</a:t>
            </a:r>
          </a:p>
          <a:p>
            <a:r>
              <a:rPr lang="de-DE" baseline="0" dirty="0"/>
              <a:t>Planung und Koordination der Angebote in den Quartieren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8E0-5C53-FF49-94E2-0FC7CFBE7B8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53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1FFD-47CB-B14E-A859-71B45AACE81D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87F5-18EC-BE4B-AA06-D458D8D1E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12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1FFD-47CB-B14E-A859-71B45AACE81D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87F5-18EC-BE4B-AA06-D458D8D1E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22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1FFD-47CB-B14E-A859-71B45AACE81D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87F5-18EC-BE4B-AA06-D458D8D1E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3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1FFD-47CB-B14E-A859-71B45AACE81D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87F5-18EC-BE4B-AA06-D458D8D1E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68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1FFD-47CB-B14E-A859-71B45AACE81D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87F5-18EC-BE4B-AA06-D458D8D1E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98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1FFD-47CB-B14E-A859-71B45AACE81D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87F5-18EC-BE4B-AA06-D458D8D1E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76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1FFD-47CB-B14E-A859-71B45AACE81D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87F5-18EC-BE4B-AA06-D458D8D1E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53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1FFD-47CB-B14E-A859-71B45AACE81D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87F5-18EC-BE4B-AA06-D458D8D1E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90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1FFD-47CB-B14E-A859-71B45AACE81D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87F5-18EC-BE4B-AA06-D458D8D1E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36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1FFD-47CB-B14E-A859-71B45AACE81D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87F5-18EC-BE4B-AA06-D458D8D1E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50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1FFD-47CB-B14E-A859-71B45AACE81D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87F5-18EC-BE4B-AA06-D458D8D1E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14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1FFD-47CB-B14E-A859-71B45AACE81D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87F5-18EC-BE4B-AA06-D458D8D1E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81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tit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0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nutzen_gemein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ispiel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ispiel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ispiel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ispiel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chlu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ausgangsl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2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hauptgrafik_r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4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ntwicklungsaufgab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4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akte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4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oerderstel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oerderstelle_funktion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orte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nutzen_jugendlic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Bildschirmpräsentation (4:3)</PresentationFormat>
  <Paragraphs>66</Paragraphs>
  <Slides>15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Fachstelle jugend.gr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David Pfulg</dc:creator>
  <cp:lastModifiedBy>Pascal Mächler</cp:lastModifiedBy>
  <cp:revision>7</cp:revision>
  <dcterms:created xsi:type="dcterms:W3CDTF">2017-09-12T14:30:03Z</dcterms:created>
  <dcterms:modified xsi:type="dcterms:W3CDTF">2018-09-06T11:02:21Z</dcterms:modified>
</cp:coreProperties>
</file>